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4" r:id="rId8"/>
    <p:sldId id="265" r:id="rId9"/>
    <p:sldId id="260" r:id="rId10"/>
    <p:sldId id="266" r:id="rId11"/>
    <p:sldId id="267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226" y="-3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27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73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86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54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56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384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467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1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84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18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31935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84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94052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133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08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33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_conver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632298" cy="914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06631" y="731520"/>
            <a:ext cx="61839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dirty="0" err="1"/>
              <a:t>Monitoraggio</a:t>
            </a:r>
            <a:r>
              <a:rPr sz="3200" b="1" dirty="0"/>
              <a:t> per </a:t>
            </a:r>
            <a:r>
              <a:rPr sz="3200" b="1" dirty="0" err="1"/>
              <a:t>Autovalutazione</a:t>
            </a:r>
            <a:r>
              <a:rPr sz="3200" b="1" dirty="0"/>
              <a:t> di </a:t>
            </a:r>
            <a:r>
              <a:rPr sz="3200" b="1" dirty="0" err="1"/>
              <a:t>Istituto</a:t>
            </a:r>
            <a:endParaRPr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2743200"/>
            <a:ext cx="73152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000"/>
              <a:t>Istituto Comprensivo Decimoputzu-Siliqua
Anno scolastico 2024/2025
Prof.ssa Francesca Anedda - Prof. Giuliano Spiga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1196" y="528320"/>
            <a:ext cx="6347713" cy="1320800"/>
          </a:xfrm>
        </p:spPr>
        <p:txBody>
          <a:bodyPr/>
          <a:lstStyle/>
          <a:p>
            <a:r>
              <a:rPr dirty="0" err="1"/>
              <a:t>Obiettivi</a:t>
            </a:r>
            <a:r>
              <a:rPr dirty="0"/>
              <a:t> del </a:t>
            </a:r>
            <a:r>
              <a:rPr dirty="0" err="1"/>
              <a:t>monitoraggio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541" y="1849120"/>
            <a:ext cx="6347714" cy="388077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dirty="0" err="1"/>
              <a:t>Analizzare</a:t>
            </a:r>
            <a:r>
              <a:rPr lang="it-IT" dirty="0"/>
              <a:t>:</a:t>
            </a:r>
          </a:p>
          <a:p>
            <a:r>
              <a:rPr b="1" dirty="0" err="1"/>
              <a:t>percezione</a:t>
            </a:r>
            <a:r>
              <a:rPr b="1" dirty="0"/>
              <a:t> e </a:t>
            </a:r>
            <a:r>
              <a:rPr b="1" dirty="0" err="1"/>
              <a:t>gradimento</a:t>
            </a:r>
            <a:r>
              <a:rPr b="1" dirty="0"/>
              <a:t> </a:t>
            </a:r>
            <a:r>
              <a:rPr dirty="0"/>
              <a:t>del </a:t>
            </a:r>
            <a:r>
              <a:rPr dirty="0" err="1"/>
              <a:t>contesto</a:t>
            </a:r>
            <a:r>
              <a:rPr dirty="0"/>
              <a:t> </a:t>
            </a:r>
            <a:r>
              <a:rPr dirty="0" err="1"/>
              <a:t>scolastico</a:t>
            </a:r>
            <a:r>
              <a:rPr dirty="0"/>
              <a:t> da </a:t>
            </a:r>
            <a:r>
              <a:rPr dirty="0" err="1"/>
              <a:t>parte</a:t>
            </a:r>
            <a:r>
              <a:rPr dirty="0"/>
              <a:t> </a:t>
            </a:r>
            <a:r>
              <a:rPr dirty="0" err="1"/>
              <a:t>delle</a:t>
            </a:r>
            <a:r>
              <a:rPr dirty="0"/>
              <a:t> </a:t>
            </a:r>
            <a:r>
              <a:rPr dirty="0" err="1"/>
              <a:t>varie</a:t>
            </a:r>
            <a:r>
              <a:rPr dirty="0"/>
              <a:t> </a:t>
            </a:r>
            <a:r>
              <a:rPr dirty="0" err="1"/>
              <a:t>componenti</a:t>
            </a:r>
            <a:r>
              <a:rPr dirty="0"/>
              <a:t>: </a:t>
            </a:r>
            <a:r>
              <a:rPr dirty="0" err="1"/>
              <a:t>studenti</a:t>
            </a:r>
            <a:r>
              <a:rPr dirty="0"/>
              <a:t>, </a:t>
            </a:r>
            <a:r>
              <a:rPr dirty="0" err="1"/>
              <a:t>docenti</a:t>
            </a:r>
            <a:r>
              <a:rPr dirty="0"/>
              <a:t>, </a:t>
            </a:r>
            <a:r>
              <a:rPr dirty="0" err="1"/>
              <a:t>genitori</a:t>
            </a:r>
            <a:r>
              <a:rPr dirty="0"/>
              <a:t> e </a:t>
            </a:r>
            <a:r>
              <a:rPr dirty="0" err="1"/>
              <a:t>personale</a:t>
            </a:r>
            <a:r>
              <a:rPr dirty="0"/>
              <a:t> ATA.</a:t>
            </a:r>
            <a:endParaRPr lang="it-IT" dirty="0"/>
          </a:p>
          <a:p>
            <a:r>
              <a:rPr lang="it-IT" b="1" dirty="0"/>
              <a:t>efficacia strategica</a:t>
            </a:r>
            <a:r>
              <a:rPr lang="it-IT" dirty="0"/>
              <a:t>, intesa come capacità di pianificare e programmare l’attività didattica in linea con il territorio;</a:t>
            </a:r>
          </a:p>
          <a:p>
            <a:r>
              <a:rPr lang="it-IT" b="1" dirty="0"/>
              <a:t>qualità del servizio</a:t>
            </a:r>
            <a:r>
              <a:rPr lang="it-IT" dirty="0"/>
              <a:t> che riguarda non solo il livello di conoscenze e le capacità acquisite dagli allievi, ma anche il livello di soddisfazione percepito dagli stessi e dalle loro famiglie;</a:t>
            </a:r>
          </a:p>
          <a:p>
            <a:r>
              <a:rPr lang="it-IT" b="1" dirty="0"/>
              <a:t>contesto ambientale</a:t>
            </a:r>
            <a:r>
              <a:rPr lang="it-IT" dirty="0"/>
              <a:t>, cioè gli elementi e le caratteristiche fondamentali del territorio in cui la scuola opera e di cui la scuola stessa deve identificare i segnali di cambiamento.</a:t>
            </a:r>
            <a:endParaRPr dirty="0"/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5D730C66-3029-637D-6DFB-0E17935E7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632298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914" y="378015"/>
            <a:ext cx="6347714" cy="1320800"/>
          </a:xfrm>
        </p:spPr>
        <p:txBody>
          <a:bodyPr/>
          <a:lstStyle/>
          <a:p>
            <a:r>
              <a:rPr dirty="0" err="1"/>
              <a:t>Studenti</a:t>
            </a:r>
            <a:endParaRPr dirty="0"/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186D4180-D9DC-142E-842A-91208D4A2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632298" cy="914400"/>
          </a:xfrm>
          <a:prstGeom prst="rect">
            <a:avLst/>
          </a:prstGeom>
        </p:spPr>
      </p:pic>
      <p:pic>
        <p:nvPicPr>
          <p:cNvPr id="5" name="Image 9">
            <a:extLst>
              <a:ext uri="{FF2B5EF4-FFF2-40B4-BE49-F238E27FC236}">
                <a16:creationId xmlns:a16="http://schemas.microsoft.com/office/drawing/2014/main" id="{F56B7031-F650-AD31-6B1D-B4F9399F791E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82585" y="1038415"/>
            <a:ext cx="4789805" cy="17379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EF237FD-03DA-5900-7F3B-B9BE20AE26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3482"/>
          <a:stretch>
            <a:fillRect/>
          </a:stretch>
        </p:blipFill>
        <p:spPr>
          <a:xfrm>
            <a:off x="1583372" y="2967087"/>
            <a:ext cx="4789018" cy="18877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 16">
            <a:extLst>
              <a:ext uri="{FF2B5EF4-FFF2-40B4-BE49-F238E27FC236}">
                <a16:creationId xmlns:a16="http://schemas.microsoft.com/office/drawing/2014/main" id="{F7927100-4E88-7C39-2CFF-6A03F48D6C0D}"/>
              </a:ext>
            </a:extLst>
          </p:cNvPr>
          <p:cNvPicPr>
            <a:picLocks/>
          </p:cNvPicPr>
          <p:nvPr/>
        </p:nvPicPr>
        <p:blipFill>
          <a:blip r:embed="rId5" cstate="print"/>
          <a:srcRect b="51459"/>
          <a:stretch>
            <a:fillRect/>
          </a:stretch>
        </p:blipFill>
        <p:spPr>
          <a:xfrm>
            <a:off x="1583372" y="4854805"/>
            <a:ext cx="4789018" cy="188771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15446A0-B60F-AC31-679A-257F545A953D}"/>
              </a:ext>
            </a:extLst>
          </p:cNvPr>
          <p:cNvSpPr txBox="1">
            <a:spLocks/>
          </p:cNvSpPr>
          <p:nvPr/>
        </p:nvSpPr>
        <p:spPr>
          <a:xfrm>
            <a:off x="1212914" y="378015"/>
            <a:ext cx="6347714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/>
              <a:t>Studenti</a:t>
            </a:r>
            <a:endParaRPr lang="it-IT" dirty="0"/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F6400995-449B-1EE7-3795-ADFA59243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632298" cy="914400"/>
          </a:xfrm>
          <a:prstGeom prst="rect">
            <a:avLst/>
          </a:prstGeom>
        </p:spPr>
      </p:pic>
      <p:pic>
        <p:nvPicPr>
          <p:cNvPr id="5" name="Image 12">
            <a:extLst>
              <a:ext uri="{FF2B5EF4-FFF2-40B4-BE49-F238E27FC236}">
                <a16:creationId xmlns:a16="http://schemas.microsoft.com/office/drawing/2014/main" id="{0EC5FCA2-C059-7657-C9C9-5A529FAE58AC}"/>
              </a:ext>
            </a:extLst>
          </p:cNvPr>
          <p:cNvPicPr/>
          <p:nvPr/>
        </p:nvPicPr>
        <p:blipFill>
          <a:blip r:embed="rId3" cstate="print"/>
          <a:srcRect t="54256"/>
          <a:stretch>
            <a:fillRect/>
          </a:stretch>
        </p:blipFill>
        <p:spPr>
          <a:xfrm>
            <a:off x="1326207" y="1056742"/>
            <a:ext cx="4923764" cy="18561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Image 14">
            <a:extLst>
              <a:ext uri="{FF2B5EF4-FFF2-40B4-BE49-F238E27FC236}">
                <a16:creationId xmlns:a16="http://schemas.microsoft.com/office/drawing/2014/main" id="{A2801772-88B4-B89D-8E51-D1C54C2527CD}"/>
              </a:ext>
            </a:extLst>
          </p:cNvPr>
          <p:cNvPicPr>
            <a:picLocks/>
          </p:cNvPicPr>
          <p:nvPr/>
        </p:nvPicPr>
        <p:blipFill>
          <a:blip r:embed="rId4" cstate="print"/>
          <a:srcRect t="52637"/>
          <a:stretch>
            <a:fillRect/>
          </a:stretch>
        </p:blipFill>
        <p:spPr>
          <a:xfrm>
            <a:off x="1326207" y="2935500"/>
            <a:ext cx="4923764" cy="19287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Image 14">
            <a:extLst>
              <a:ext uri="{FF2B5EF4-FFF2-40B4-BE49-F238E27FC236}">
                <a16:creationId xmlns:a16="http://schemas.microsoft.com/office/drawing/2014/main" id="{B4FFB90B-7B22-1F09-AA8F-FEE82418B838}"/>
              </a:ext>
            </a:extLst>
          </p:cNvPr>
          <p:cNvPicPr>
            <a:picLocks/>
          </p:cNvPicPr>
          <p:nvPr/>
        </p:nvPicPr>
        <p:blipFill>
          <a:blip r:embed="rId4" cstate="print"/>
          <a:srcRect b="53547"/>
          <a:stretch>
            <a:fillRect/>
          </a:stretch>
        </p:blipFill>
        <p:spPr>
          <a:xfrm>
            <a:off x="1326206" y="4883078"/>
            <a:ext cx="4923765" cy="19287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99838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232" y="280605"/>
            <a:ext cx="3161123" cy="908115"/>
          </a:xfrm>
        </p:spPr>
        <p:txBody>
          <a:bodyPr/>
          <a:lstStyle/>
          <a:p>
            <a:r>
              <a:rPr dirty="0"/>
              <a:t>Docenti</a:t>
            </a:r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D5311152-6BF1-59CB-00E3-E62ACF380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632298" cy="914400"/>
          </a:xfrm>
          <a:prstGeom prst="rect">
            <a:avLst/>
          </a:prstGeom>
        </p:spPr>
      </p:pic>
      <p:pic>
        <p:nvPicPr>
          <p:cNvPr id="5" name="Image 19">
            <a:extLst>
              <a:ext uri="{FF2B5EF4-FFF2-40B4-BE49-F238E27FC236}">
                <a16:creationId xmlns:a16="http://schemas.microsoft.com/office/drawing/2014/main" id="{6153DEF1-8314-3B08-A9C7-6574F3929D9F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882" y="1434297"/>
            <a:ext cx="7909088" cy="5108146"/>
          </a:xfrm>
          <a:prstGeom prst="rect">
            <a:avLst/>
          </a:prstGeom>
        </p:spPr>
      </p:pic>
      <p:sp>
        <p:nvSpPr>
          <p:cNvPr id="7" name="Ovale 6">
            <a:extLst>
              <a:ext uri="{FF2B5EF4-FFF2-40B4-BE49-F238E27FC236}">
                <a16:creationId xmlns:a16="http://schemas.microsoft.com/office/drawing/2014/main" id="{2AEAF053-70EA-0562-E3A6-B74A1328D510}"/>
              </a:ext>
            </a:extLst>
          </p:cNvPr>
          <p:cNvSpPr/>
          <p:nvPr/>
        </p:nvSpPr>
        <p:spPr>
          <a:xfrm>
            <a:off x="274320" y="3352800"/>
            <a:ext cx="3729644" cy="1535723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C479353F-06FD-2AD0-36A2-6F4C92C84A33}"/>
              </a:ext>
            </a:extLst>
          </p:cNvPr>
          <p:cNvSpPr/>
          <p:nvPr/>
        </p:nvSpPr>
        <p:spPr>
          <a:xfrm>
            <a:off x="4675909" y="5231055"/>
            <a:ext cx="3808773" cy="143607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9FB4D275-E6E0-3003-47CC-DDFB2230B5D9}"/>
              </a:ext>
            </a:extLst>
          </p:cNvPr>
          <p:cNvSpPr/>
          <p:nvPr/>
        </p:nvSpPr>
        <p:spPr>
          <a:xfrm>
            <a:off x="4523508" y="2695675"/>
            <a:ext cx="3808773" cy="1436076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1F21AF2-FF6C-81D8-B975-A0E2148C58D2}"/>
              </a:ext>
            </a:extLst>
          </p:cNvPr>
          <p:cNvSpPr txBox="1">
            <a:spLocks/>
          </p:cNvSpPr>
          <p:nvPr/>
        </p:nvSpPr>
        <p:spPr>
          <a:xfrm>
            <a:off x="1410877" y="403154"/>
            <a:ext cx="3161123" cy="9081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dirty="0"/>
              <a:t>Docenti</a:t>
            </a:r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CB6712B0-F40C-83E5-12D4-3D287139F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632298" cy="914400"/>
          </a:xfrm>
          <a:prstGeom prst="rect">
            <a:avLst/>
          </a:prstGeom>
        </p:spPr>
      </p:pic>
      <p:pic>
        <p:nvPicPr>
          <p:cNvPr id="5" name="Image 20">
            <a:extLst>
              <a:ext uri="{FF2B5EF4-FFF2-40B4-BE49-F238E27FC236}">
                <a16:creationId xmlns:a16="http://schemas.microsoft.com/office/drawing/2014/main" id="{6147D803-B650-7370-AE70-70E68BAE8DCE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684" y="1570501"/>
            <a:ext cx="7645139" cy="5166361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106DA058-BEE5-0BC3-E5AD-FF8FA7573FF8}"/>
              </a:ext>
            </a:extLst>
          </p:cNvPr>
          <p:cNvSpPr/>
          <p:nvPr/>
        </p:nvSpPr>
        <p:spPr>
          <a:xfrm>
            <a:off x="458045" y="1421173"/>
            <a:ext cx="4125678" cy="1467381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4C169841-17A6-8F4E-20DD-84874C96F39E}"/>
              </a:ext>
            </a:extLst>
          </p:cNvPr>
          <p:cNvSpPr/>
          <p:nvPr/>
        </p:nvSpPr>
        <p:spPr>
          <a:xfrm>
            <a:off x="4595450" y="1482446"/>
            <a:ext cx="3952805" cy="1406107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48E79A44-23A3-0FC1-1AC5-B5D92DCB75A4}"/>
              </a:ext>
            </a:extLst>
          </p:cNvPr>
          <p:cNvSpPr/>
          <p:nvPr/>
        </p:nvSpPr>
        <p:spPr>
          <a:xfrm>
            <a:off x="458045" y="4153682"/>
            <a:ext cx="4113955" cy="1467381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3479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5C8CC0F-471E-1A8A-9633-67158D42006E}"/>
              </a:ext>
            </a:extLst>
          </p:cNvPr>
          <p:cNvSpPr txBox="1">
            <a:spLocks/>
          </p:cNvSpPr>
          <p:nvPr/>
        </p:nvSpPr>
        <p:spPr>
          <a:xfrm>
            <a:off x="1410877" y="403154"/>
            <a:ext cx="3161123" cy="9081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dirty="0"/>
              <a:t>Docenti</a:t>
            </a:r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24CB59B1-F610-EB38-F188-F02AD181A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632298" cy="914400"/>
          </a:xfrm>
          <a:prstGeom prst="rect">
            <a:avLst/>
          </a:prstGeom>
        </p:spPr>
      </p:pic>
      <p:pic>
        <p:nvPicPr>
          <p:cNvPr id="5" name="Image 21">
            <a:extLst>
              <a:ext uri="{FF2B5EF4-FFF2-40B4-BE49-F238E27FC236}">
                <a16:creationId xmlns:a16="http://schemas.microsoft.com/office/drawing/2014/main" id="{C9D54E3C-ABDA-8BA8-6090-78AEBA54AD2D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5290" y="1299209"/>
            <a:ext cx="7192651" cy="5284471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68F44967-331A-DA2F-CE30-D63558A35150}"/>
              </a:ext>
            </a:extLst>
          </p:cNvPr>
          <p:cNvSpPr/>
          <p:nvPr/>
        </p:nvSpPr>
        <p:spPr>
          <a:xfrm>
            <a:off x="4706815" y="5246077"/>
            <a:ext cx="3423137" cy="12485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>
            <a:extLst>
              <a:ext uri="{FF2B5EF4-FFF2-40B4-BE49-F238E27FC236}">
                <a16:creationId xmlns:a16="http://schemas.microsoft.com/office/drawing/2014/main" id="{F5395F61-6611-E749-9458-D63387BD8794}"/>
              </a:ext>
            </a:extLst>
          </p:cNvPr>
          <p:cNvSpPr/>
          <p:nvPr/>
        </p:nvSpPr>
        <p:spPr>
          <a:xfrm>
            <a:off x="4706815" y="3997569"/>
            <a:ext cx="3423137" cy="12485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E70468CD-62DD-54FA-FE9C-82FD9BCC29A7}"/>
              </a:ext>
            </a:extLst>
          </p:cNvPr>
          <p:cNvSpPr/>
          <p:nvPr/>
        </p:nvSpPr>
        <p:spPr>
          <a:xfrm>
            <a:off x="533279" y="2467708"/>
            <a:ext cx="3423137" cy="12485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1233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57ED70C-C3E0-8A96-CC61-08CE902B3268}"/>
              </a:ext>
            </a:extLst>
          </p:cNvPr>
          <p:cNvSpPr txBox="1">
            <a:spLocks/>
          </p:cNvSpPr>
          <p:nvPr/>
        </p:nvSpPr>
        <p:spPr>
          <a:xfrm>
            <a:off x="1410877" y="262695"/>
            <a:ext cx="3161123" cy="9081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dirty="0"/>
              <a:t>Docenti</a:t>
            </a:r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E9E232E5-8C60-430B-84B8-1F646EE6D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56410"/>
            <a:ext cx="632298" cy="914400"/>
          </a:xfrm>
          <a:prstGeom prst="rect">
            <a:avLst/>
          </a:prstGeom>
        </p:spPr>
      </p:pic>
      <p:pic>
        <p:nvPicPr>
          <p:cNvPr id="5" name="Image 22">
            <a:extLst>
              <a:ext uri="{FF2B5EF4-FFF2-40B4-BE49-F238E27FC236}">
                <a16:creationId xmlns:a16="http://schemas.microsoft.com/office/drawing/2014/main" id="{C80B4096-9BCA-F673-EA61-ADB9604F9E78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356" y="1338363"/>
            <a:ext cx="7616856" cy="4817097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94A628A2-67E0-0E10-3A42-77FD6B045C6F}"/>
              </a:ext>
            </a:extLst>
          </p:cNvPr>
          <p:cNvSpPr/>
          <p:nvPr/>
        </p:nvSpPr>
        <p:spPr>
          <a:xfrm>
            <a:off x="4911969" y="1338363"/>
            <a:ext cx="3374675" cy="1281744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0444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927" y="274320"/>
            <a:ext cx="4188644" cy="914400"/>
          </a:xfrm>
        </p:spPr>
        <p:txBody>
          <a:bodyPr/>
          <a:lstStyle/>
          <a:p>
            <a:r>
              <a:rPr dirty="0" err="1"/>
              <a:t>Genitori</a:t>
            </a:r>
            <a:endParaRPr dirty="0"/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1CC691CF-0D71-7033-8CA5-5669F0090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632298" cy="914400"/>
          </a:xfrm>
          <a:prstGeom prst="rect">
            <a:avLst/>
          </a:prstGeom>
        </p:spPr>
      </p:pic>
      <p:pic>
        <p:nvPicPr>
          <p:cNvPr id="6" name="Image 23">
            <a:extLst>
              <a:ext uri="{FF2B5EF4-FFF2-40B4-BE49-F238E27FC236}">
                <a16:creationId xmlns:a16="http://schemas.microsoft.com/office/drawing/2014/main" id="{943BC1F6-9147-87A4-BC55-BC2D066C98A5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9303" y="1376362"/>
            <a:ext cx="7428321" cy="5052717"/>
          </a:xfrm>
          <a:prstGeom prst="rect">
            <a:avLst/>
          </a:prstGeom>
        </p:spPr>
      </p:pic>
      <p:sp>
        <p:nvSpPr>
          <p:cNvPr id="7" name="Ovale 6">
            <a:extLst>
              <a:ext uri="{FF2B5EF4-FFF2-40B4-BE49-F238E27FC236}">
                <a16:creationId xmlns:a16="http://schemas.microsoft.com/office/drawing/2014/main" id="{F5D09A1F-B31B-A744-9C87-A1F4264E272A}"/>
              </a:ext>
            </a:extLst>
          </p:cNvPr>
          <p:cNvSpPr/>
          <p:nvPr/>
        </p:nvSpPr>
        <p:spPr>
          <a:xfrm>
            <a:off x="590469" y="2075329"/>
            <a:ext cx="3137647" cy="1183342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874CB301-5A94-9612-D53B-4DDE742D82A7}"/>
              </a:ext>
            </a:extLst>
          </p:cNvPr>
          <p:cNvSpPr/>
          <p:nvPr/>
        </p:nvSpPr>
        <p:spPr>
          <a:xfrm>
            <a:off x="4572000" y="2487698"/>
            <a:ext cx="3218329" cy="1172584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C99D25FE-784E-F010-05D5-CD90B4ADD55D}"/>
              </a:ext>
            </a:extLst>
          </p:cNvPr>
          <p:cNvSpPr/>
          <p:nvPr/>
        </p:nvSpPr>
        <p:spPr>
          <a:xfrm>
            <a:off x="4572000" y="3678210"/>
            <a:ext cx="3348318" cy="10578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A410202C-1325-596D-6398-EA148B306F23}"/>
              </a:ext>
            </a:extLst>
          </p:cNvPr>
          <p:cNvSpPr/>
          <p:nvPr/>
        </p:nvSpPr>
        <p:spPr>
          <a:xfrm>
            <a:off x="4572000" y="4736045"/>
            <a:ext cx="3513550" cy="11292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0BA7248-74BD-8A5E-53E1-5F50CAA59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622" y="303543"/>
            <a:ext cx="4188644" cy="914400"/>
          </a:xfrm>
        </p:spPr>
        <p:txBody>
          <a:bodyPr/>
          <a:lstStyle/>
          <a:p>
            <a:r>
              <a:rPr dirty="0" err="1"/>
              <a:t>Genitori</a:t>
            </a:r>
            <a:endParaRPr dirty="0"/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9CC86282-F449-5423-FB6E-7A9E96E65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15" y="303543"/>
            <a:ext cx="632298" cy="914400"/>
          </a:xfrm>
          <a:prstGeom prst="rect">
            <a:avLst/>
          </a:prstGeom>
        </p:spPr>
      </p:pic>
      <p:pic>
        <p:nvPicPr>
          <p:cNvPr id="5" name="Image 24">
            <a:extLst>
              <a:ext uri="{FF2B5EF4-FFF2-40B4-BE49-F238E27FC236}">
                <a16:creationId xmlns:a16="http://schemas.microsoft.com/office/drawing/2014/main" id="{E8F241E8-BA02-951A-FA98-F78AA859528E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0313" y="1357460"/>
            <a:ext cx="7351262" cy="449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955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C0BC9B0-1B85-279F-4386-74723AD2C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622" y="303543"/>
            <a:ext cx="4188644" cy="914400"/>
          </a:xfrm>
        </p:spPr>
        <p:txBody>
          <a:bodyPr/>
          <a:lstStyle/>
          <a:p>
            <a:r>
              <a:rPr dirty="0" err="1"/>
              <a:t>Genitori</a:t>
            </a:r>
            <a:endParaRPr dirty="0"/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1CDBF4EE-7E55-3D81-AD2E-74EB1347A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15" y="303543"/>
            <a:ext cx="632298" cy="914400"/>
          </a:xfrm>
          <a:prstGeom prst="rect">
            <a:avLst/>
          </a:prstGeom>
        </p:spPr>
      </p:pic>
      <p:pic>
        <p:nvPicPr>
          <p:cNvPr id="5" name="Image 25">
            <a:extLst>
              <a:ext uri="{FF2B5EF4-FFF2-40B4-BE49-F238E27FC236}">
                <a16:creationId xmlns:a16="http://schemas.microsoft.com/office/drawing/2014/main" id="{242B50D7-FB9A-49A2-6CFC-C1D03EAB431C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0313" y="1395167"/>
            <a:ext cx="7615213" cy="4892511"/>
          </a:xfrm>
          <a:prstGeom prst="rect">
            <a:avLst/>
          </a:prstGeom>
        </p:spPr>
      </p:pic>
      <p:sp>
        <p:nvSpPr>
          <p:cNvPr id="6" name="Ovale 5">
            <a:extLst>
              <a:ext uri="{FF2B5EF4-FFF2-40B4-BE49-F238E27FC236}">
                <a16:creationId xmlns:a16="http://schemas.microsoft.com/office/drawing/2014/main" id="{AB7FB752-6096-F852-90B6-66FD2B399E76}"/>
              </a:ext>
            </a:extLst>
          </p:cNvPr>
          <p:cNvSpPr/>
          <p:nvPr/>
        </p:nvSpPr>
        <p:spPr>
          <a:xfrm>
            <a:off x="5111976" y="1341120"/>
            <a:ext cx="3513550" cy="1271793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0075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622" y="291079"/>
            <a:ext cx="6347714" cy="1320800"/>
          </a:xfrm>
        </p:spPr>
        <p:txBody>
          <a:bodyPr>
            <a:normAutofit fontScale="90000"/>
          </a:bodyPr>
          <a:lstStyle/>
          <a:p>
            <a:r>
              <a:rPr dirty="0"/>
              <a:t>ATA</a:t>
            </a:r>
            <a:r>
              <a:rPr lang="it-IT" dirty="0"/>
              <a:t> – Assistenti Amministrativi</a:t>
            </a:r>
            <a:br>
              <a:rPr lang="it-IT" dirty="0"/>
            </a:br>
            <a:br>
              <a:rPr lang="it-IT" dirty="0"/>
            </a:br>
            <a:endParaRPr dirty="0"/>
          </a:p>
        </p:txBody>
      </p:sp>
      <p:pic>
        <p:nvPicPr>
          <p:cNvPr id="4" name="Picture 1" descr="logo_converted.png">
            <a:extLst>
              <a:ext uri="{FF2B5EF4-FFF2-40B4-BE49-F238E27FC236}">
                <a16:creationId xmlns:a16="http://schemas.microsoft.com/office/drawing/2014/main" id="{991752C8-7906-A2AD-7134-72177D88D0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632298" cy="9144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62077977-9ED4-FEE2-FA81-CA6FD70D126C}"/>
              </a:ext>
            </a:extLst>
          </p:cNvPr>
          <p:cNvSpPr txBox="1"/>
          <p:nvPr/>
        </p:nvSpPr>
        <p:spPr>
          <a:xfrm>
            <a:off x="1348741" y="1280658"/>
            <a:ext cx="68656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it-IT" dirty="0"/>
              <a:t>L’86% si dichiara soddisfatto del proprio lavoro e dell’organizzazione oraria;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it-IT" dirty="0"/>
              <a:t>è percepita positivamente la disponibilità del dirigente scolastico e del DSGA; 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it-IT" dirty="0"/>
              <a:t>sono richieste maggiori opportunità di valorizzazione professionale e formazione.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7580E0-9FDE-9BE4-5AF7-F1E2441E653F}"/>
              </a:ext>
            </a:extLst>
          </p:cNvPr>
          <p:cNvSpPr txBox="1">
            <a:spLocks/>
          </p:cNvSpPr>
          <p:nvPr/>
        </p:nvSpPr>
        <p:spPr>
          <a:xfrm>
            <a:off x="1250622" y="3240019"/>
            <a:ext cx="5919798" cy="69952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2800" dirty="0">
                <a:solidFill>
                  <a:srgbClr val="0070C0"/>
                </a:solidFill>
              </a:rPr>
              <a:t>ATA – Collaboratori Scolastici</a:t>
            </a:r>
            <a:endParaRPr lang="it-IT" sz="28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8A0476F-2D0F-7238-1460-E2F50AA7DEAC}"/>
              </a:ext>
            </a:extLst>
          </p:cNvPr>
          <p:cNvSpPr txBox="1"/>
          <p:nvPr/>
        </p:nvSpPr>
        <p:spPr>
          <a:xfrm>
            <a:off x="1348741" y="3939540"/>
            <a:ext cx="62495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it-IT" dirty="0"/>
              <a:t>Il 90% si dichiara soddisfatto; 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it-IT" dirty="0"/>
              <a:t>le relazioni interne sono generalmente buone, ma emergono criticità nella gestione dei materiali di pulizia e nelle condizioni igieniche di aule e servizi; 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it-IT" dirty="0"/>
              <a:t>Il 70% lamenta carenze nei materiali a disposizione.</a:t>
            </a:r>
            <a:br>
              <a:rPr lang="it-IT" dirty="0"/>
            </a:br>
            <a:endParaRPr lang="it-IT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Blu verde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181</TotalTime>
  <Words>225</Words>
  <Application>Microsoft Office PowerPoint</Application>
  <PresentationFormat>Presentazione su schermo (4:3)</PresentationFormat>
  <Paragraphs>25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Wingdings</vt:lpstr>
      <vt:lpstr>Wingdings 3</vt:lpstr>
      <vt:lpstr>Sfaccettatura</vt:lpstr>
      <vt:lpstr>Presentazione standard di PowerPoint</vt:lpstr>
      <vt:lpstr>Obiettivi del monitoraggio</vt:lpstr>
      <vt:lpstr>Studenti</vt:lpstr>
      <vt:lpstr>Presentazione standard di PowerPoint</vt:lpstr>
      <vt:lpstr>Docenti</vt:lpstr>
      <vt:lpstr>Presentazione standard di PowerPoint</vt:lpstr>
      <vt:lpstr>Presentazione standard di PowerPoint</vt:lpstr>
      <vt:lpstr>Presentazione standard di PowerPoint</vt:lpstr>
      <vt:lpstr>Genitori</vt:lpstr>
      <vt:lpstr>Genitori</vt:lpstr>
      <vt:lpstr>Genitori</vt:lpstr>
      <vt:lpstr>ATA – Assistenti Amministrativi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Francesca Anedda</cp:lastModifiedBy>
  <cp:revision>4</cp:revision>
  <dcterms:created xsi:type="dcterms:W3CDTF">2013-01-27T09:14:16Z</dcterms:created>
  <dcterms:modified xsi:type="dcterms:W3CDTF">2025-06-26T21:26:05Z</dcterms:modified>
  <cp:category/>
</cp:coreProperties>
</file>